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88" r:id="rId8"/>
    <p:sldId id="263" r:id="rId9"/>
    <p:sldId id="264" r:id="rId10"/>
    <p:sldId id="265" r:id="rId11"/>
    <p:sldId id="266" r:id="rId12"/>
    <p:sldId id="289"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D3980EB-C5C7-4571-A038-04DF1624016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090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96B53-4419-4E93-90EE-A73F48DC467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246449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8461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673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4139538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418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0892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338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27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237278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96B53-4419-4E93-90EE-A73F48DC467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3980EB-C5C7-4571-A038-04DF1624016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556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F96B53-4419-4E93-90EE-A73F48DC467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322951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F96B53-4419-4E93-90EE-A73F48DC4678}"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3980EB-C5C7-4571-A038-04DF1624016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7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F96B53-4419-4E93-90EE-A73F48DC4678}"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3980EB-C5C7-4571-A038-04DF1624016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29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96B53-4419-4E93-90EE-A73F48DC4678}" type="datetimeFigureOut">
              <a:rPr lang="en-IN" smtClean="0"/>
              <a:t>13-04-2022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1253433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96B53-4419-4E93-90EE-A73F48DC467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3980EB-C5C7-4571-A038-04DF1624016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249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96B53-4419-4E93-90EE-A73F48DC467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3980EB-C5C7-4571-A038-04DF1624016C}" type="slidenum">
              <a:rPr lang="en-IN" smtClean="0"/>
              <a:t>‹#›</a:t>
            </a:fld>
            <a:endParaRPr lang="en-IN"/>
          </a:p>
        </p:txBody>
      </p:sp>
    </p:spTree>
    <p:extLst>
      <p:ext uri="{BB962C8B-B14F-4D97-AF65-F5344CB8AC3E}">
        <p14:creationId xmlns:p14="http://schemas.microsoft.com/office/powerpoint/2010/main" val="21388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F96B53-4419-4E93-90EE-A73F48DC4678}" type="datetimeFigureOut">
              <a:rPr lang="en-IN" smtClean="0"/>
              <a:t>13-04-2022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3980EB-C5C7-4571-A038-04DF1624016C}" type="slidenum">
              <a:rPr lang="en-IN" smtClean="0"/>
              <a:t>‹#›</a:t>
            </a:fld>
            <a:endParaRPr lang="en-IN"/>
          </a:p>
        </p:txBody>
      </p:sp>
    </p:spTree>
    <p:extLst>
      <p:ext uri="{BB962C8B-B14F-4D97-AF65-F5344CB8AC3E}">
        <p14:creationId xmlns:p14="http://schemas.microsoft.com/office/powerpoint/2010/main" val="22243465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ootstrapmade.com/" TargetMode="External"/><Relationship Id="rId2" Type="http://schemas.openxmlformats.org/officeDocument/2006/relationships/hyperlink" Target="http://www.ijcstjournal.org/volume-7/issue-1/IJCST-V7I1P4.pdf" TargetMode="External"/><Relationship Id="rId1" Type="http://schemas.openxmlformats.org/officeDocument/2006/relationships/slideLayout" Target="../slideLayouts/slideLayout2.xml"/><Relationship Id="rId6" Type="http://schemas.openxmlformats.org/officeDocument/2006/relationships/hyperlink" Target="https://javaee.github.io/javaee-spec/javadocs/" TargetMode="External"/><Relationship Id="rId5" Type="http://schemas.openxmlformats.org/officeDocument/2006/relationships/hyperlink" Target="https://angular.io/docs" TargetMode="External"/><Relationship Id="rId4" Type="http://schemas.openxmlformats.org/officeDocument/2006/relationships/hyperlink" Target="https://www.javatpoint.com/java-mail-api-tutoria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6AAC4-34D2-402F-A331-CA543FF856D0}"/>
              </a:ext>
            </a:extLst>
          </p:cNvPr>
          <p:cNvSpPr>
            <a:spLocks noGrp="1"/>
          </p:cNvSpPr>
          <p:nvPr>
            <p:ph type="ctrTitle"/>
          </p:nvPr>
        </p:nvSpPr>
        <p:spPr>
          <a:xfrm>
            <a:off x="2121763" y="1122361"/>
            <a:ext cx="7785718" cy="2078041"/>
          </a:xfrm>
        </p:spPr>
        <p:txBody>
          <a:bodyPr>
            <a:normAutofit/>
          </a:bodyPr>
          <a:lstStyle/>
          <a:p>
            <a:r>
              <a:rPr lang="en-IN" sz="4800" dirty="0">
                <a:ln w="3175" cmpd="sng">
                  <a:solidFill>
                    <a:schemeClr val="accent5">
                      <a:lumMod val="60000"/>
                      <a:lumOff val="40000"/>
                    </a:schemeClr>
                  </a:solidFill>
                </a:ln>
                <a:solidFill>
                  <a:schemeClr val="accent4">
                    <a:lumMod val="75000"/>
                  </a:schemeClr>
                </a:solidFill>
                <a:latin typeface="Algerian" panose="04020705040A02060702" pitchFamily="82" charset="0"/>
              </a:rPr>
              <a:t>Airline Ticket Reservation System</a:t>
            </a:r>
          </a:p>
        </p:txBody>
      </p:sp>
      <p:sp>
        <p:nvSpPr>
          <p:cNvPr id="3" name="Subtitle 2">
            <a:extLst>
              <a:ext uri="{FF2B5EF4-FFF2-40B4-BE49-F238E27FC236}">
                <a16:creationId xmlns:a16="http://schemas.microsoft.com/office/drawing/2014/main" id="{33754285-2C03-4B9E-866D-E4CDAB48B872}"/>
              </a:ext>
            </a:extLst>
          </p:cNvPr>
          <p:cNvSpPr>
            <a:spLocks noGrp="1"/>
          </p:cNvSpPr>
          <p:nvPr>
            <p:ph type="subTitle" idx="1"/>
          </p:nvPr>
        </p:nvSpPr>
        <p:spPr>
          <a:xfrm>
            <a:off x="2409826" y="3657597"/>
            <a:ext cx="7391400" cy="1628778"/>
          </a:xfrm>
        </p:spPr>
        <p:txBody>
          <a:bodyPr>
            <a:normAutofit/>
          </a:bodyPr>
          <a:lstStyle/>
          <a:p>
            <a:pPr algn="r"/>
            <a:r>
              <a:rPr lang="en-IN" sz="1800" b="1" dirty="0">
                <a:solidFill>
                  <a:schemeClr val="accent3">
                    <a:lumMod val="75000"/>
                  </a:schemeClr>
                </a:solidFill>
                <a:latin typeface="Times New Roman" panose="02020603050405020304" pitchFamily="18" charset="0"/>
                <a:cs typeface="Times New Roman" panose="02020603050405020304" pitchFamily="18" charset="0"/>
              </a:rPr>
              <a:t>					</a:t>
            </a:r>
          </a:p>
          <a:p>
            <a:r>
              <a:rPr lang="en-IN" sz="1800" b="1" dirty="0">
                <a:solidFill>
                  <a:schemeClr val="accent3">
                    <a:lumMod val="75000"/>
                  </a:schemeClr>
                </a:solidFill>
                <a:latin typeface="Times New Roman" panose="02020603050405020304" pitchFamily="18" charset="0"/>
                <a:cs typeface="Times New Roman" panose="02020603050405020304" pitchFamily="18" charset="0"/>
              </a:rPr>
              <a:t>			  Presented By :</a:t>
            </a:r>
          </a:p>
          <a:p>
            <a:r>
              <a:rPr lang="en-IN" sz="1800" b="1" dirty="0">
                <a:solidFill>
                  <a:schemeClr val="accent3">
                    <a:lumMod val="75000"/>
                  </a:schemeClr>
                </a:solidFill>
                <a:latin typeface="Times New Roman" panose="02020603050405020304" pitchFamily="18" charset="0"/>
                <a:cs typeface="Times New Roman" panose="02020603050405020304" pitchFamily="18" charset="0"/>
              </a:rPr>
              <a:t>							Mr. Atul Kumar(210941220035)</a:t>
            </a:r>
          </a:p>
          <a:p>
            <a:r>
              <a:rPr lang="en-IN" sz="1800" b="1" dirty="0">
                <a:solidFill>
                  <a:schemeClr val="accent3">
                    <a:lumMod val="75000"/>
                  </a:schemeClr>
                </a:solidFill>
                <a:latin typeface="Times New Roman" panose="02020603050405020304" pitchFamily="18" charset="0"/>
                <a:cs typeface="Times New Roman" panose="02020603050405020304" pitchFamily="18" charset="0"/>
              </a:rPr>
              <a:t>							  Mr. Ankit Sachan(210941220025)</a:t>
            </a:r>
          </a:p>
        </p:txBody>
      </p:sp>
      <p:pic>
        <p:nvPicPr>
          <p:cNvPr id="5" name="Picture 4">
            <a:extLst>
              <a:ext uri="{FF2B5EF4-FFF2-40B4-BE49-F238E27FC236}">
                <a16:creationId xmlns:a16="http://schemas.microsoft.com/office/drawing/2014/main" id="{8692FC08-685A-4E08-8DCF-57A347FDC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6"/>
            <a:ext cx="2209800" cy="1409700"/>
          </a:xfrm>
          <a:prstGeom prst="rect">
            <a:avLst/>
          </a:prstGeom>
        </p:spPr>
      </p:pic>
      <p:pic>
        <p:nvPicPr>
          <p:cNvPr id="7" name="Picture 6">
            <a:extLst>
              <a:ext uri="{FF2B5EF4-FFF2-40B4-BE49-F238E27FC236}">
                <a16:creationId xmlns:a16="http://schemas.microsoft.com/office/drawing/2014/main" id="{DCBDEC32-1FE2-47AE-98CC-369FEFC96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24" y="9525"/>
            <a:ext cx="3676276" cy="1409700"/>
          </a:xfrm>
          <a:prstGeom prst="rect">
            <a:avLst/>
          </a:prstGeom>
        </p:spPr>
      </p:pic>
    </p:spTree>
    <p:extLst>
      <p:ext uri="{BB962C8B-B14F-4D97-AF65-F5344CB8AC3E}">
        <p14:creationId xmlns:p14="http://schemas.microsoft.com/office/powerpoint/2010/main" val="314839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0A7D-B6E5-47EA-9C1D-9CA8A6947417}"/>
              </a:ext>
            </a:extLst>
          </p:cNvPr>
          <p:cNvSpPr>
            <a:spLocks noGrp="1"/>
          </p:cNvSpPr>
          <p:nvPr>
            <p:ph type="title"/>
          </p:nvPr>
        </p:nvSpPr>
        <p:spPr/>
        <p:txBody>
          <a:bodyPr/>
          <a:lstStyle/>
          <a:p>
            <a:r>
              <a:rPr lang="en-IN" dirty="0"/>
              <a:t>User Activity Diagram</a:t>
            </a:r>
          </a:p>
        </p:txBody>
      </p:sp>
      <p:pic>
        <p:nvPicPr>
          <p:cNvPr id="4" name="Content Placeholder 3">
            <a:extLst>
              <a:ext uri="{FF2B5EF4-FFF2-40B4-BE49-F238E27FC236}">
                <a16:creationId xmlns:a16="http://schemas.microsoft.com/office/drawing/2014/main" id="{77744D56-F97B-4DE0-8782-0F2A12BC63E3}"/>
              </a:ext>
            </a:extLst>
          </p:cNvPr>
          <p:cNvPicPr>
            <a:picLocks noGrp="1" noChangeAspect="1"/>
          </p:cNvPicPr>
          <p:nvPr>
            <p:ph idx="1"/>
          </p:nvPr>
        </p:nvPicPr>
        <p:blipFill>
          <a:blip r:embed="rId2"/>
          <a:stretch>
            <a:fillRect/>
          </a:stretch>
        </p:blipFill>
        <p:spPr>
          <a:xfrm>
            <a:off x="4881950" y="2557463"/>
            <a:ext cx="2428099" cy="3317875"/>
          </a:xfrm>
          <a:prstGeom prst="rect">
            <a:avLst/>
          </a:prstGeom>
        </p:spPr>
      </p:pic>
    </p:spTree>
    <p:extLst>
      <p:ext uri="{BB962C8B-B14F-4D97-AF65-F5344CB8AC3E}">
        <p14:creationId xmlns:p14="http://schemas.microsoft.com/office/powerpoint/2010/main" val="2768674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4950-8417-435B-85BC-F4C932C5BBFD}"/>
              </a:ext>
            </a:extLst>
          </p:cNvPr>
          <p:cNvSpPr>
            <a:spLocks noGrp="1"/>
          </p:cNvSpPr>
          <p:nvPr>
            <p:ph type="title"/>
          </p:nvPr>
        </p:nvSpPr>
        <p:spPr/>
        <p:txBody>
          <a:bodyPr/>
          <a:lstStyle/>
          <a:p>
            <a:r>
              <a:rPr lang="en-IN" dirty="0"/>
              <a:t>Data Flow Diagram</a:t>
            </a:r>
          </a:p>
        </p:txBody>
      </p:sp>
      <p:pic>
        <p:nvPicPr>
          <p:cNvPr id="4" name="Content Placeholder 3">
            <a:extLst>
              <a:ext uri="{FF2B5EF4-FFF2-40B4-BE49-F238E27FC236}">
                <a16:creationId xmlns:a16="http://schemas.microsoft.com/office/drawing/2014/main" id="{2E293BB3-1DD6-4D99-98A5-303CFA5FA8F3}"/>
              </a:ext>
            </a:extLst>
          </p:cNvPr>
          <p:cNvPicPr>
            <a:picLocks noGrp="1" noChangeAspect="1"/>
          </p:cNvPicPr>
          <p:nvPr>
            <p:ph idx="1"/>
          </p:nvPr>
        </p:nvPicPr>
        <p:blipFill>
          <a:blip r:embed="rId2"/>
          <a:stretch>
            <a:fillRect/>
          </a:stretch>
        </p:blipFill>
        <p:spPr>
          <a:xfrm>
            <a:off x="932155" y="2668689"/>
            <a:ext cx="3370336" cy="3332615"/>
          </a:xfrm>
          <a:prstGeom prst="rect">
            <a:avLst/>
          </a:prstGeom>
        </p:spPr>
      </p:pic>
      <p:pic>
        <p:nvPicPr>
          <p:cNvPr id="5" name="Picture 4">
            <a:extLst>
              <a:ext uri="{FF2B5EF4-FFF2-40B4-BE49-F238E27FC236}">
                <a16:creationId xmlns:a16="http://schemas.microsoft.com/office/drawing/2014/main" id="{B090D796-2AF5-433B-B1A7-5387025F332D}"/>
              </a:ext>
            </a:extLst>
          </p:cNvPr>
          <p:cNvPicPr>
            <a:picLocks noChangeAspect="1"/>
          </p:cNvPicPr>
          <p:nvPr/>
        </p:nvPicPr>
        <p:blipFill>
          <a:blip r:embed="rId3"/>
          <a:srcRect/>
          <a:stretch>
            <a:fillRect/>
          </a:stretch>
        </p:blipFill>
        <p:spPr bwMode="auto">
          <a:xfrm>
            <a:off x="4536489" y="2778711"/>
            <a:ext cx="3178206" cy="3222593"/>
          </a:xfrm>
          <a:prstGeom prst="rect">
            <a:avLst/>
          </a:prstGeom>
          <a:noFill/>
          <a:ln w="9525">
            <a:noFill/>
            <a:miter lim="800000"/>
            <a:headEnd/>
            <a:tailEnd/>
          </a:ln>
        </p:spPr>
      </p:pic>
      <p:pic>
        <p:nvPicPr>
          <p:cNvPr id="6" name="Picture 5">
            <a:extLst>
              <a:ext uri="{FF2B5EF4-FFF2-40B4-BE49-F238E27FC236}">
                <a16:creationId xmlns:a16="http://schemas.microsoft.com/office/drawing/2014/main" id="{462B1637-38B5-4A17-8627-782A3D211EC6}"/>
              </a:ext>
            </a:extLst>
          </p:cNvPr>
          <p:cNvPicPr>
            <a:picLocks noChangeAspect="1"/>
          </p:cNvPicPr>
          <p:nvPr/>
        </p:nvPicPr>
        <p:blipFill>
          <a:blip r:embed="rId4"/>
          <a:srcRect/>
          <a:stretch>
            <a:fillRect/>
          </a:stretch>
        </p:blipFill>
        <p:spPr bwMode="auto">
          <a:xfrm>
            <a:off x="7803472" y="2668690"/>
            <a:ext cx="3370336" cy="3332616"/>
          </a:xfrm>
          <a:prstGeom prst="rect">
            <a:avLst/>
          </a:prstGeom>
          <a:noFill/>
          <a:ln w="9525">
            <a:noFill/>
            <a:miter lim="800000"/>
            <a:headEnd/>
            <a:tailEnd/>
          </a:ln>
        </p:spPr>
      </p:pic>
    </p:spTree>
    <p:extLst>
      <p:ext uri="{BB962C8B-B14F-4D97-AF65-F5344CB8AC3E}">
        <p14:creationId xmlns:p14="http://schemas.microsoft.com/office/powerpoint/2010/main" val="19773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78F5-61AB-44D5-9824-C17F8D94AE8A}"/>
              </a:ext>
            </a:extLst>
          </p:cNvPr>
          <p:cNvSpPr>
            <a:spLocks noGrp="1"/>
          </p:cNvSpPr>
          <p:nvPr>
            <p:ph type="title"/>
          </p:nvPr>
        </p:nvSpPr>
        <p:spPr>
          <a:xfrm>
            <a:off x="838200" y="-133165"/>
            <a:ext cx="10515600" cy="7000043"/>
          </a:xfrm>
        </p:spPr>
        <p:txBody>
          <a:bodyPr/>
          <a:lstStyle/>
          <a:p>
            <a:r>
              <a:rPr lang="en-IN" dirty="0"/>
              <a:t> </a:t>
            </a:r>
            <a:r>
              <a:rPr lang="en-IN" sz="6000" dirty="0"/>
              <a:t>Screen Shots</a:t>
            </a:r>
          </a:p>
        </p:txBody>
      </p:sp>
    </p:spTree>
    <p:extLst>
      <p:ext uri="{BB962C8B-B14F-4D97-AF65-F5344CB8AC3E}">
        <p14:creationId xmlns:p14="http://schemas.microsoft.com/office/powerpoint/2010/main" val="84112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0BE6-913E-406F-8F99-C7E01FE69349}"/>
              </a:ext>
            </a:extLst>
          </p:cNvPr>
          <p:cNvSpPr>
            <a:spLocks noGrp="1"/>
          </p:cNvSpPr>
          <p:nvPr>
            <p:ph type="title"/>
          </p:nvPr>
        </p:nvSpPr>
        <p:spPr/>
        <p:txBody>
          <a:bodyPr/>
          <a:lstStyle/>
          <a:p>
            <a:r>
              <a:rPr lang="en-IN" dirty="0"/>
              <a:t>Front Page</a:t>
            </a:r>
          </a:p>
        </p:txBody>
      </p:sp>
      <p:pic>
        <p:nvPicPr>
          <p:cNvPr id="5" name="Content Placeholder 4">
            <a:extLst>
              <a:ext uri="{FF2B5EF4-FFF2-40B4-BE49-F238E27FC236}">
                <a16:creationId xmlns:a16="http://schemas.microsoft.com/office/drawing/2014/main" id="{B44985D1-D0B6-4925-8314-BADDC84B3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383570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9F23-4EB7-40B7-BCF9-9476CC626C29}"/>
              </a:ext>
            </a:extLst>
          </p:cNvPr>
          <p:cNvSpPr>
            <a:spLocks noGrp="1"/>
          </p:cNvSpPr>
          <p:nvPr>
            <p:ph type="title"/>
          </p:nvPr>
        </p:nvSpPr>
        <p:spPr>
          <a:xfrm>
            <a:off x="254000" y="365125"/>
            <a:ext cx="11099800" cy="2990634"/>
          </a:xfrm>
        </p:spPr>
        <p:txBody>
          <a:bodyPr/>
          <a:lstStyle/>
          <a:p>
            <a:r>
              <a:rPr lang="en-IN" dirty="0"/>
              <a:t>Login                             Wrong Login</a:t>
            </a:r>
          </a:p>
        </p:txBody>
      </p:sp>
      <p:pic>
        <p:nvPicPr>
          <p:cNvPr id="5" name="Content Placeholder 4">
            <a:extLst>
              <a:ext uri="{FF2B5EF4-FFF2-40B4-BE49-F238E27FC236}">
                <a16:creationId xmlns:a16="http://schemas.microsoft.com/office/drawing/2014/main" id="{1C4DA183-07FA-4442-B255-DE49616A4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03503"/>
            <a:ext cx="5481320" cy="3622978"/>
          </a:xfrm>
        </p:spPr>
      </p:pic>
      <p:pic>
        <p:nvPicPr>
          <p:cNvPr id="7" name="Picture 6">
            <a:extLst>
              <a:ext uri="{FF2B5EF4-FFF2-40B4-BE49-F238E27FC236}">
                <a16:creationId xmlns:a16="http://schemas.microsoft.com/office/drawing/2014/main" id="{30D02F89-FB39-47C7-8E2D-B7A173818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0" y="2503503"/>
            <a:ext cx="4693624" cy="3704258"/>
          </a:xfrm>
          <a:prstGeom prst="rect">
            <a:avLst/>
          </a:prstGeom>
        </p:spPr>
      </p:pic>
    </p:spTree>
    <p:extLst>
      <p:ext uri="{BB962C8B-B14F-4D97-AF65-F5344CB8AC3E}">
        <p14:creationId xmlns:p14="http://schemas.microsoft.com/office/powerpoint/2010/main" val="425055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D095-8F4C-4795-A3C0-E8320BBB4F06}"/>
              </a:ext>
            </a:extLst>
          </p:cNvPr>
          <p:cNvSpPr>
            <a:spLocks noGrp="1"/>
          </p:cNvSpPr>
          <p:nvPr>
            <p:ph type="title"/>
          </p:nvPr>
        </p:nvSpPr>
        <p:spPr/>
        <p:txBody>
          <a:bodyPr/>
          <a:lstStyle/>
          <a:p>
            <a:r>
              <a:rPr lang="en-IN" dirty="0"/>
              <a:t>Registration</a:t>
            </a:r>
          </a:p>
        </p:txBody>
      </p:sp>
      <p:pic>
        <p:nvPicPr>
          <p:cNvPr id="5" name="Content Placeholder 4">
            <a:extLst>
              <a:ext uri="{FF2B5EF4-FFF2-40B4-BE49-F238E27FC236}">
                <a16:creationId xmlns:a16="http://schemas.microsoft.com/office/drawing/2014/main" id="{568B0BFD-8B09-4859-A298-1916F4725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080" y="2556769"/>
            <a:ext cx="9428480" cy="3620194"/>
          </a:xfrm>
        </p:spPr>
      </p:pic>
    </p:spTree>
    <p:extLst>
      <p:ext uri="{BB962C8B-B14F-4D97-AF65-F5344CB8AC3E}">
        <p14:creationId xmlns:p14="http://schemas.microsoft.com/office/powerpoint/2010/main" val="36561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EFBE-86B8-402D-AAB6-A80AD0A4B59F}"/>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D3464C18-9157-4E5D-9496-B1D7B6C01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197523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7B4C-9B96-422C-98E8-4A4B48A7A294}"/>
              </a:ext>
            </a:extLst>
          </p:cNvPr>
          <p:cNvSpPr>
            <a:spLocks noGrp="1"/>
          </p:cNvSpPr>
          <p:nvPr>
            <p:ph type="title"/>
          </p:nvPr>
        </p:nvSpPr>
        <p:spPr/>
        <p:txBody>
          <a:bodyPr/>
          <a:lstStyle/>
          <a:p>
            <a:r>
              <a:rPr lang="en-IN" dirty="0"/>
              <a:t>All flight                          Available flight</a:t>
            </a:r>
          </a:p>
        </p:txBody>
      </p:sp>
      <p:pic>
        <p:nvPicPr>
          <p:cNvPr id="5" name="Content Placeholder 4">
            <a:extLst>
              <a:ext uri="{FF2B5EF4-FFF2-40B4-BE49-F238E27FC236}">
                <a16:creationId xmlns:a16="http://schemas.microsoft.com/office/drawing/2014/main" id="{5825C934-1DD1-464B-B12B-ECC1A6E90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539014"/>
            <a:ext cx="5181600" cy="3637949"/>
          </a:xfrm>
        </p:spPr>
      </p:pic>
      <p:pic>
        <p:nvPicPr>
          <p:cNvPr id="7" name="Picture 6">
            <a:extLst>
              <a:ext uri="{FF2B5EF4-FFF2-40B4-BE49-F238E27FC236}">
                <a16:creationId xmlns:a16="http://schemas.microsoft.com/office/drawing/2014/main" id="{2576B9A1-55DE-4FFE-A492-9552416B4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760" y="2539014"/>
            <a:ext cx="5004737" cy="3727694"/>
          </a:xfrm>
          <a:prstGeom prst="rect">
            <a:avLst/>
          </a:prstGeom>
        </p:spPr>
      </p:pic>
    </p:spTree>
    <p:extLst>
      <p:ext uri="{BB962C8B-B14F-4D97-AF65-F5344CB8AC3E}">
        <p14:creationId xmlns:p14="http://schemas.microsoft.com/office/powerpoint/2010/main" val="392199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7883-3EDF-4076-8C44-740218724888}"/>
              </a:ext>
            </a:extLst>
          </p:cNvPr>
          <p:cNvSpPr>
            <a:spLocks noGrp="1"/>
          </p:cNvSpPr>
          <p:nvPr>
            <p:ph type="title"/>
          </p:nvPr>
        </p:nvSpPr>
        <p:spPr/>
        <p:txBody>
          <a:bodyPr/>
          <a:lstStyle/>
          <a:p>
            <a:r>
              <a:rPr lang="en-IN" dirty="0"/>
              <a:t>Add Flight</a:t>
            </a:r>
          </a:p>
        </p:txBody>
      </p:sp>
      <p:pic>
        <p:nvPicPr>
          <p:cNvPr id="5" name="Content Placeholder 4">
            <a:extLst>
              <a:ext uri="{FF2B5EF4-FFF2-40B4-BE49-F238E27FC236}">
                <a16:creationId xmlns:a16="http://schemas.microsoft.com/office/drawing/2014/main" id="{83EF008A-1768-4F49-8500-6F35355B8D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274143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EF12-CD2F-4F4E-B661-757A47F6ED79}"/>
              </a:ext>
            </a:extLst>
          </p:cNvPr>
          <p:cNvSpPr>
            <a:spLocks noGrp="1"/>
          </p:cNvSpPr>
          <p:nvPr>
            <p:ph type="title"/>
          </p:nvPr>
        </p:nvSpPr>
        <p:spPr/>
        <p:txBody>
          <a:bodyPr/>
          <a:lstStyle/>
          <a:p>
            <a:r>
              <a:rPr lang="en-IN" dirty="0"/>
              <a:t>Add Passenger</a:t>
            </a:r>
          </a:p>
        </p:txBody>
      </p:sp>
      <p:pic>
        <p:nvPicPr>
          <p:cNvPr id="5" name="Content Placeholder 4">
            <a:extLst>
              <a:ext uri="{FF2B5EF4-FFF2-40B4-BE49-F238E27FC236}">
                <a16:creationId xmlns:a16="http://schemas.microsoft.com/office/drawing/2014/main" id="{1E771369-FB04-495F-9C1F-230435D987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147656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F1AA-DED2-4B10-9D48-332FA9E1F6F0}"/>
              </a:ext>
            </a:extLst>
          </p:cNvPr>
          <p:cNvSpPr>
            <a:spLocks noGrp="1"/>
          </p:cNvSpPr>
          <p:nvPr>
            <p:ph type="title"/>
          </p:nvPr>
        </p:nvSpPr>
        <p:spPr/>
        <p:txBody>
          <a:bodyPr/>
          <a:lstStyle/>
          <a:p>
            <a:r>
              <a:rPr lang="en-IN" dirty="0"/>
              <a:t>Points to be discussed</a:t>
            </a:r>
          </a:p>
        </p:txBody>
      </p:sp>
      <p:sp>
        <p:nvSpPr>
          <p:cNvPr id="3" name="Content Placeholder 2">
            <a:extLst>
              <a:ext uri="{FF2B5EF4-FFF2-40B4-BE49-F238E27FC236}">
                <a16:creationId xmlns:a16="http://schemas.microsoft.com/office/drawing/2014/main" id="{99969663-0AED-41C6-99A3-FBB7E2824944}"/>
              </a:ext>
            </a:extLst>
          </p:cNvPr>
          <p:cNvSpPr>
            <a:spLocks noGrp="1"/>
          </p:cNvSpPr>
          <p:nvPr>
            <p:ph idx="1"/>
          </p:nvPr>
        </p:nvSpPr>
        <p:spPr/>
        <p:txBody>
          <a:bodyPr>
            <a:normAutofit fontScale="62500" lnSpcReduction="20000"/>
          </a:bodyPr>
          <a:lstStyle/>
          <a:p>
            <a:r>
              <a:rPr lang="en-IN" sz="1800" dirty="0">
                <a:latin typeface="Arial" panose="020B0604020202020204" pitchFamily="34" charset="0"/>
                <a:cs typeface="Times New Roman" panose="02020603050405020304" pitchFamily="18" charset="0"/>
              </a:rPr>
              <a:t>Introduction</a:t>
            </a:r>
          </a:p>
          <a:p>
            <a:r>
              <a:rPr lang="en-IN" sz="1800" dirty="0">
                <a:latin typeface="Arial" panose="020B0604020202020204" pitchFamily="34" charset="0"/>
                <a:cs typeface="Times New Roman" panose="02020603050405020304" pitchFamily="18" charset="0"/>
              </a:rPr>
              <a:t>Motivation</a:t>
            </a:r>
          </a:p>
          <a:p>
            <a:r>
              <a:rPr lang="en-IN" sz="1800" dirty="0">
                <a:latin typeface="Arial" panose="020B0604020202020204" pitchFamily="34" charset="0"/>
                <a:cs typeface="Times New Roman" panose="02020603050405020304" pitchFamily="18" charset="0"/>
              </a:rPr>
              <a:t>Objective</a:t>
            </a:r>
          </a:p>
          <a:p>
            <a:r>
              <a:rPr lang="en-IN" sz="1800" dirty="0">
                <a:latin typeface="Arial" panose="020B0604020202020204" pitchFamily="34" charset="0"/>
                <a:cs typeface="Times New Roman" panose="02020603050405020304" pitchFamily="18" charset="0"/>
              </a:rPr>
              <a:t>UML Diagram</a:t>
            </a:r>
          </a:p>
          <a:p>
            <a:r>
              <a:rPr lang="en-IN" sz="1800" dirty="0">
                <a:latin typeface="Arial" panose="020B0604020202020204" pitchFamily="34" charset="0"/>
                <a:cs typeface="Times New Roman" panose="02020603050405020304" pitchFamily="18" charset="0"/>
              </a:rPr>
              <a:t>Screenshots</a:t>
            </a:r>
          </a:p>
          <a:p>
            <a:r>
              <a:rPr lang="en-IN" sz="1800" dirty="0">
                <a:latin typeface="Arial" panose="020B0604020202020204" pitchFamily="34" charset="0"/>
                <a:cs typeface="Times New Roman" panose="02020603050405020304" pitchFamily="18" charset="0"/>
              </a:rPr>
              <a:t>Specifications</a:t>
            </a:r>
          </a:p>
          <a:p>
            <a:r>
              <a:rPr lang="en-IN" sz="1800" dirty="0">
                <a:latin typeface="Arial" panose="020B0604020202020204" pitchFamily="34" charset="0"/>
                <a:cs typeface="Times New Roman" panose="02020603050405020304" pitchFamily="18" charset="0"/>
              </a:rPr>
              <a:t>S/W and H/W used</a:t>
            </a:r>
          </a:p>
          <a:p>
            <a:r>
              <a:rPr lang="en-IN" sz="1800" dirty="0">
                <a:latin typeface="Arial" panose="020B0604020202020204" pitchFamily="34" charset="0"/>
                <a:cs typeface="Times New Roman" panose="02020603050405020304" pitchFamily="18" charset="0"/>
              </a:rPr>
              <a:t>Advantage </a:t>
            </a:r>
          </a:p>
          <a:p>
            <a:r>
              <a:rPr lang="en-IN" sz="1800" dirty="0">
                <a:latin typeface="Arial" panose="020B0604020202020204" pitchFamily="34" charset="0"/>
                <a:cs typeface="Times New Roman" panose="02020603050405020304" pitchFamily="18" charset="0"/>
              </a:rPr>
              <a:t>Disadvantage</a:t>
            </a:r>
          </a:p>
          <a:p>
            <a:r>
              <a:rPr lang="en-IN" sz="1800" dirty="0">
                <a:latin typeface="Arial" panose="020B0604020202020204" pitchFamily="34" charset="0"/>
                <a:cs typeface="Times New Roman" panose="02020603050405020304" pitchFamily="18" charset="0"/>
              </a:rPr>
              <a:t>Conclusion</a:t>
            </a:r>
          </a:p>
          <a:p>
            <a:r>
              <a:rPr lang="en-IN" sz="1800" dirty="0">
                <a:latin typeface="Arial" panose="020B0604020202020204" pitchFamily="34" charset="0"/>
                <a:cs typeface="Times New Roman" panose="02020603050405020304" pitchFamily="18" charset="0"/>
              </a:rPr>
              <a:t>Future enhancement</a:t>
            </a:r>
          </a:p>
          <a:p>
            <a:r>
              <a:rPr lang="en-IN" sz="1800" dirty="0">
                <a:latin typeface="Arial" panose="020B0604020202020204" pitchFamily="34" charset="0"/>
                <a:cs typeface="Times New Roman" panose="02020603050405020304" pitchFamily="18" charset="0"/>
              </a:rPr>
              <a:t>GitHub Link</a:t>
            </a:r>
          </a:p>
          <a:p>
            <a:r>
              <a:rPr lang="en-IN" sz="1800" dirty="0">
                <a:latin typeface="Arial" panose="020B0604020202020204" pitchFamily="34" charset="0"/>
                <a:cs typeface="Times New Roman" panose="02020603050405020304" pitchFamily="18" charset="0"/>
              </a:rPr>
              <a:t>References</a:t>
            </a:r>
          </a:p>
        </p:txBody>
      </p:sp>
    </p:spTree>
    <p:extLst>
      <p:ext uri="{BB962C8B-B14F-4D97-AF65-F5344CB8AC3E}">
        <p14:creationId xmlns:p14="http://schemas.microsoft.com/office/powerpoint/2010/main" val="3862094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0958-AE83-429D-B522-22871A6C118D}"/>
              </a:ext>
            </a:extLst>
          </p:cNvPr>
          <p:cNvSpPr>
            <a:spLocks noGrp="1"/>
          </p:cNvSpPr>
          <p:nvPr>
            <p:ph type="title"/>
          </p:nvPr>
        </p:nvSpPr>
        <p:spPr/>
        <p:txBody>
          <a:bodyPr/>
          <a:lstStyle/>
          <a:p>
            <a:r>
              <a:rPr lang="en-IN" dirty="0"/>
              <a:t>Ticket</a:t>
            </a:r>
          </a:p>
        </p:txBody>
      </p:sp>
      <p:pic>
        <p:nvPicPr>
          <p:cNvPr id="5" name="Content Placeholder 4">
            <a:extLst>
              <a:ext uri="{FF2B5EF4-FFF2-40B4-BE49-F238E27FC236}">
                <a16:creationId xmlns:a16="http://schemas.microsoft.com/office/drawing/2014/main" id="{3E0E5AD1-F529-4FC1-B26C-79B49F0C30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333937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03FC-08E4-419E-A9EE-B622C558D771}"/>
              </a:ext>
            </a:extLst>
          </p:cNvPr>
          <p:cNvSpPr>
            <a:spLocks noGrp="1"/>
          </p:cNvSpPr>
          <p:nvPr>
            <p:ph type="title"/>
          </p:nvPr>
        </p:nvSpPr>
        <p:spPr/>
        <p:txBody>
          <a:bodyPr/>
          <a:lstStyle/>
          <a:p>
            <a:r>
              <a:rPr lang="en-IN" dirty="0"/>
              <a:t>Print Ticket</a:t>
            </a:r>
          </a:p>
        </p:txBody>
      </p:sp>
      <p:pic>
        <p:nvPicPr>
          <p:cNvPr id="5" name="Content Placeholder 4">
            <a:extLst>
              <a:ext uri="{FF2B5EF4-FFF2-40B4-BE49-F238E27FC236}">
                <a16:creationId xmlns:a16="http://schemas.microsoft.com/office/drawing/2014/main" id="{04456644-11FE-4AEB-AB8E-09EE35DE0A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3885540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4946-C91C-44B5-ABAF-D6E000E9B35C}"/>
              </a:ext>
            </a:extLst>
          </p:cNvPr>
          <p:cNvSpPr>
            <a:spLocks noGrp="1"/>
          </p:cNvSpPr>
          <p:nvPr>
            <p:ph type="title"/>
          </p:nvPr>
        </p:nvSpPr>
        <p:spPr/>
        <p:txBody>
          <a:bodyPr/>
          <a:lstStyle/>
          <a:p>
            <a:r>
              <a:rPr lang="en-IN" dirty="0"/>
              <a:t>Select Seat</a:t>
            </a:r>
          </a:p>
        </p:txBody>
      </p:sp>
      <p:pic>
        <p:nvPicPr>
          <p:cNvPr id="5" name="Content Placeholder 4">
            <a:extLst>
              <a:ext uri="{FF2B5EF4-FFF2-40B4-BE49-F238E27FC236}">
                <a16:creationId xmlns:a16="http://schemas.microsoft.com/office/drawing/2014/main" id="{292FB46D-8FF0-4E00-9986-C71BCB771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425595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BAE0-27B4-46D5-8756-E81702D81A66}"/>
              </a:ext>
            </a:extLst>
          </p:cNvPr>
          <p:cNvSpPr>
            <a:spLocks noGrp="1"/>
          </p:cNvSpPr>
          <p:nvPr>
            <p:ph type="title"/>
          </p:nvPr>
        </p:nvSpPr>
        <p:spPr/>
        <p:txBody>
          <a:bodyPr/>
          <a:lstStyle/>
          <a:p>
            <a:r>
              <a:rPr lang="en-IN" dirty="0"/>
              <a:t>Feedback</a:t>
            </a:r>
          </a:p>
        </p:txBody>
      </p:sp>
      <p:pic>
        <p:nvPicPr>
          <p:cNvPr id="5" name="Content Placeholder 4">
            <a:extLst>
              <a:ext uri="{FF2B5EF4-FFF2-40B4-BE49-F238E27FC236}">
                <a16:creationId xmlns:a16="http://schemas.microsoft.com/office/drawing/2014/main" id="{59C412E2-2EB6-470F-8B81-D1AC97CF21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155845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F583-C207-4380-933C-1DAB72B69738}"/>
              </a:ext>
            </a:extLst>
          </p:cNvPr>
          <p:cNvSpPr>
            <a:spLocks noGrp="1"/>
          </p:cNvSpPr>
          <p:nvPr>
            <p:ph type="title"/>
          </p:nvPr>
        </p:nvSpPr>
        <p:spPr/>
        <p:txBody>
          <a:bodyPr/>
          <a:lstStyle/>
          <a:p>
            <a:r>
              <a:rPr lang="en-IN" dirty="0"/>
              <a:t>Booking History</a:t>
            </a:r>
          </a:p>
        </p:txBody>
      </p:sp>
      <p:pic>
        <p:nvPicPr>
          <p:cNvPr id="5" name="Content Placeholder 4">
            <a:extLst>
              <a:ext uri="{FF2B5EF4-FFF2-40B4-BE49-F238E27FC236}">
                <a16:creationId xmlns:a16="http://schemas.microsoft.com/office/drawing/2014/main" id="{9666DCF4-08A0-41C8-A5AE-DEA0A440C9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1971879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4D00-B456-4BC8-90F9-8068764328CD}"/>
              </a:ext>
            </a:extLst>
          </p:cNvPr>
          <p:cNvSpPr>
            <a:spLocks noGrp="1"/>
          </p:cNvSpPr>
          <p:nvPr>
            <p:ph type="title"/>
          </p:nvPr>
        </p:nvSpPr>
        <p:spPr/>
        <p:txBody>
          <a:bodyPr/>
          <a:lstStyle/>
          <a:p>
            <a:r>
              <a:rPr lang="en-IN" dirty="0"/>
              <a:t>Specifications</a:t>
            </a:r>
          </a:p>
        </p:txBody>
      </p:sp>
      <p:sp>
        <p:nvSpPr>
          <p:cNvPr id="3" name="Content Placeholder 2">
            <a:extLst>
              <a:ext uri="{FF2B5EF4-FFF2-40B4-BE49-F238E27FC236}">
                <a16:creationId xmlns:a16="http://schemas.microsoft.com/office/drawing/2014/main" id="{6CEC9741-D41C-46D7-8B7A-FCF1F1647EAD}"/>
              </a:ext>
            </a:extLst>
          </p:cNvPr>
          <p:cNvSpPr>
            <a:spLocks noGrp="1"/>
          </p:cNvSpPr>
          <p:nvPr>
            <p:ph idx="1"/>
          </p:nvPr>
        </p:nvSpPr>
        <p:spPr>
          <a:xfrm>
            <a:off x="1295401" y="2556932"/>
            <a:ext cx="9601196" cy="3318936"/>
          </a:xfrm>
        </p:spPr>
        <p:txBody>
          <a:bodyPr/>
          <a:lstStyle/>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The application will use Java spring boot, React and CSS as main web technologies.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The frontend is designed in react and backend is designed using java spring boot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SMTP protocol is used for Email communication.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Several types of validations make this web application a secured one and SQL Injections can also be prevented.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948188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64E1-D480-42F8-8D18-EF019DD3C45F}"/>
              </a:ext>
            </a:extLst>
          </p:cNvPr>
          <p:cNvSpPr>
            <a:spLocks noGrp="1"/>
          </p:cNvSpPr>
          <p:nvPr>
            <p:ph type="title"/>
          </p:nvPr>
        </p:nvSpPr>
        <p:spPr/>
        <p:txBody>
          <a:bodyPr/>
          <a:lstStyle/>
          <a:p>
            <a:r>
              <a:rPr lang="en-IN" dirty="0"/>
              <a:t>S/W and H/W Required</a:t>
            </a:r>
          </a:p>
        </p:txBody>
      </p:sp>
      <p:sp>
        <p:nvSpPr>
          <p:cNvPr id="3" name="Content Placeholder 2">
            <a:extLst>
              <a:ext uri="{FF2B5EF4-FFF2-40B4-BE49-F238E27FC236}">
                <a16:creationId xmlns:a16="http://schemas.microsoft.com/office/drawing/2014/main" id="{8A1BE01E-585F-46A6-90E5-7871678A5AE0}"/>
              </a:ext>
            </a:extLst>
          </p:cNvPr>
          <p:cNvSpPr>
            <a:spLocks noGrp="1"/>
          </p:cNvSpPr>
          <p:nvPr>
            <p:ph idx="1"/>
          </p:nvPr>
        </p:nvSpPr>
        <p:spPr>
          <a:xfrm>
            <a:off x="1123950" y="2720436"/>
            <a:ext cx="4404360" cy="2981229"/>
          </a:xfrm>
        </p:spPr>
        <p:txBody>
          <a:bodyPr>
            <a:normAutofit/>
          </a:bodyPr>
          <a:lstStyle/>
          <a:p>
            <a:pPr marL="0" indent="0">
              <a:lnSpc>
                <a:spcPct val="107000"/>
              </a:lnSpc>
              <a:spcAft>
                <a:spcPts val="800"/>
              </a:spcAft>
              <a:buNone/>
            </a:pPr>
            <a:r>
              <a:rPr lang="en-IN" sz="1800" b="1" u="sng" dirty="0">
                <a:effectLst/>
                <a:latin typeface="Arial" panose="020B0604020202020204" pitchFamily="34" charset="0"/>
                <a:ea typeface="Calibri" panose="020F0502020204030204" pitchFamily="34" charset="0"/>
                <a:cs typeface="Times New Roman" panose="02020603050405020304" pitchFamily="18" charset="0"/>
              </a:rPr>
              <a:t>Server Side: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Intel® Xeon® processor 3500 series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HDD: Minimum 500GB Disk Space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RAM: Minimum 4GB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OS: Windows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Database: MySQL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67867CA-A54B-437D-8F61-F1A6D335F619}"/>
              </a:ext>
            </a:extLst>
          </p:cNvPr>
          <p:cNvSpPr txBox="1"/>
          <p:nvPr/>
        </p:nvSpPr>
        <p:spPr>
          <a:xfrm>
            <a:off x="5847078" y="2720436"/>
            <a:ext cx="5049520" cy="1969578"/>
          </a:xfrm>
          <a:prstGeom prst="rect">
            <a:avLst/>
          </a:prstGeom>
          <a:noFill/>
        </p:spPr>
        <p:txBody>
          <a:bodyPr wrap="square">
            <a:spAutoFit/>
          </a:bodyPr>
          <a:lstStyle/>
          <a:p>
            <a:pPr>
              <a:lnSpc>
                <a:spcPct val="107000"/>
              </a:lnSpc>
              <a:spcAft>
                <a:spcPts val="800"/>
              </a:spcAft>
            </a:pPr>
            <a:r>
              <a:rPr lang="en-IN" sz="1800" b="1" u="sng" dirty="0">
                <a:effectLst/>
                <a:latin typeface="Arial" panose="020B0604020202020204" pitchFamily="34" charset="0"/>
                <a:ea typeface="Calibri" panose="020F0502020204030204" pitchFamily="34" charset="0"/>
                <a:cs typeface="Times New Roman" panose="02020603050405020304" pitchFamily="18" charset="0"/>
              </a:rPr>
              <a:t>Client Side (minimum requirement):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Intel Dual Core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HDD: Minimum 80GB Disk Space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RAM: Minimum 2GB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OS: Windows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383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5E93-E765-4921-942D-9B088CED2C71}"/>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6D474D0C-8202-4CBD-B61A-06CEB4522D03}"/>
              </a:ext>
            </a:extLst>
          </p:cNvPr>
          <p:cNvSpPr>
            <a:spLocks noGrp="1"/>
          </p:cNvSpPr>
          <p:nvPr>
            <p:ph idx="1"/>
          </p:nvPr>
        </p:nvSpPr>
        <p:spPr/>
        <p:txBody>
          <a:bodyPr>
            <a:normAutofit/>
          </a:bodyPr>
          <a:lstStyle/>
          <a:p>
            <a:pPr algn="just"/>
            <a:r>
              <a:rPr lang="en-IN" sz="2000" dirty="0">
                <a:latin typeface="Arial" panose="020B0604020202020204" pitchFamily="34" charset="0"/>
                <a:cs typeface="Arial" panose="020B0604020202020204" pitchFamily="34" charset="0"/>
              </a:rPr>
              <a:t>Managing all flight information.</a:t>
            </a:r>
          </a:p>
          <a:p>
            <a:pPr algn="just"/>
            <a:r>
              <a:rPr lang="en-IN" sz="2000" dirty="0">
                <a:latin typeface="Arial" panose="020B0604020202020204" pitchFamily="34" charset="0"/>
                <a:cs typeface="Arial" panose="020B0604020202020204" pitchFamily="34" charset="0"/>
              </a:rPr>
              <a:t>Effortless Communication.</a:t>
            </a:r>
          </a:p>
          <a:p>
            <a:pPr algn="just"/>
            <a:r>
              <a:rPr lang="en-IN" sz="2000" dirty="0">
                <a:latin typeface="Arial" panose="020B0604020202020204" pitchFamily="34" charset="0"/>
                <a:cs typeface="Arial" panose="020B0604020202020204" pitchFamily="34" charset="0"/>
              </a:rPr>
              <a:t>Data storage is easy.</a:t>
            </a:r>
          </a:p>
          <a:p>
            <a:pPr algn="just"/>
            <a:r>
              <a:rPr lang="en-IN" sz="2000" dirty="0">
                <a:latin typeface="Arial" panose="020B0604020202020204" pitchFamily="34" charset="0"/>
                <a:cs typeface="Arial" panose="020B0604020202020204" pitchFamily="34" charset="0"/>
              </a:rPr>
              <a:t>Automatic ticket generation after providing correct details.</a:t>
            </a:r>
          </a:p>
          <a:p>
            <a:pPr algn="just"/>
            <a:r>
              <a:rPr lang="en-IN" sz="2000" dirty="0">
                <a:latin typeface="Arial" panose="020B0604020202020204" pitchFamily="34" charset="0"/>
                <a:cs typeface="Arial" panose="020B0604020202020204" pitchFamily="34" charset="0"/>
              </a:rPr>
              <a:t>Paper work is reduced .</a:t>
            </a:r>
          </a:p>
          <a:p>
            <a:pPr algn="just"/>
            <a:r>
              <a:rPr lang="en-IN" sz="2000" dirty="0">
                <a:latin typeface="Arial" panose="020B0604020202020204" pitchFamily="34" charset="0"/>
                <a:cs typeface="Arial" panose="020B0604020202020204" pitchFamily="34" charset="0"/>
              </a:rPr>
              <a:t>Man power is reduced.</a:t>
            </a:r>
          </a:p>
          <a:p>
            <a:pPr algn="just"/>
            <a:r>
              <a:rPr lang="en-IN" sz="2000" dirty="0">
                <a:latin typeface="Arial" panose="020B0604020202020204" pitchFamily="34" charset="0"/>
                <a:cs typeface="Arial" panose="020B0604020202020204" pitchFamily="34" charset="0"/>
              </a:rPr>
              <a:t>All requirements at one place.</a:t>
            </a:r>
          </a:p>
        </p:txBody>
      </p:sp>
    </p:spTree>
    <p:extLst>
      <p:ext uri="{BB962C8B-B14F-4D97-AF65-F5344CB8AC3E}">
        <p14:creationId xmlns:p14="http://schemas.microsoft.com/office/powerpoint/2010/main" val="3172477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EBE2-B434-4FB1-915C-679C19F53889}"/>
              </a:ext>
            </a:extLst>
          </p:cNvPr>
          <p:cNvSpPr>
            <a:spLocks noGrp="1"/>
          </p:cNvSpPr>
          <p:nvPr>
            <p:ph type="title"/>
          </p:nvPr>
        </p:nvSpPr>
        <p:spPr/>
        <p:txBody>
          <a:bodyPr/>
          <a:lstStyle/>
          <a:p>
            <a:r>
              <a:rPr lang="en-IN" dirty="0"/>
              <a:t>Disadvantage</a:t>
            </a:r>
          </a:p>
        </p:txBody>
      </p:sp>
      <p:sp>
        <p:nvSpPr>
          <p:cNvPr id="3" name="Content Placeholder 2">
            <a:extLst>
              <a:ext uri="{FF2B5EF4-FFF2-40B4-BE49-F238E27FC236}">
                <a16:creationId xmlns:a16="http://schemas.microsoft.com/office/drawing/2014/main" id="{6E94C966-58FA-4553-905B-81F5EF387BBB}"/>
              </a:ext>
            </a:extLst>
          </p:cNvPr>
          <p:cNvSpPr>
            <a:spLocks noGrp="1"/>
          </p:cNvSpPr>
          <p:nvPr>
            <p:ph idx="1"/>
          </p:nvPr>
        </p:nvSpPr>
        <p:spPr/>
        <p:txBody>
          <a:bodyPr/>
          <a:lstStyle/>
          <a:p>
            <a:pPr algn="just"/>
            <a:r>
              <a:rPr lang="en-IN" sz="2000" dirty="0">
                <a:latin typeface="Arial" panose="020B0604020202020204" pitchFamily="34" charset="0"/>
                <a:cs typeface="Arial" panose="020B0604020202020204" pitchFamily="34" charset="0"/>
              </a:rPr>
              <a:t>Not all the user are aware of using this application.</a:t>
            </a:r>
          </a:p>
          <a:p>
            <a:pPr algn="just"/>
            <a:r>
              <a:rPr lang="en-IN" sz="2000" dirty="0">
                <a:latin typeface="Arial" panose="020B0604020202020204" pitchFamily="34" charset="0"/>
                <a:cs typeface="Arial" panose="020B0604020202020204" pitchFamily="34" charset="0"/>
              </a:rPr>
              <a:t>Admin has to login into database to check passenger list. But this can we done as future enhancement .</a:t>
            </a:r>
          </a:p>
        </p:txBody>
      </p:sp>
    </p:spTree>
    <p:extLst>
      <p:ext uri="{BB962C8B-B14F-4D97-AF65-F5344CB8AC3E}">
        <p14:creationId xmlns:p14="http://schemas.microsoft.com/office/powerpoint/2010/main" val="3439490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0415-6A60-49E4-BFD5-8D5070938A8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0527D99-3286-4866-9B8A-17619D1D1B8E}"/>
              </a:ext>
            </a:extLst>
          </p:cNvPr>
          <p:cNvSpPr>
            <a:spLocks noGrp="1"/>
          </p:cNvSpPr>
          <p:nvPr>
            <p:ph idx="1"/>
          </p:nvPr>
        </p:nvSpPr>
        <p:spPr/>
        <p:txBody>
          <a:bodyPr/>
          <a:lstStyle/>
          <a:p>
            <a:pPr marL="0" indent="0" algn="just">
              <a:buNone/>
            </a:pPr>
            <a:r>
              <a:rPr lang="en-IN" sz="1800" dirty="0">
                <a:latin typeface="Arial" panose="020B0604020202020204" pitchFamily="34" charset="0"/>
                <a:cs typeface="Times New Roman" panose="02020603050405020304" pitchFamily="18" charset="0"/>
              </a:rPr>
              <a:t>This project aid in automating the existing manual system. This is a paperless work. It can be monitored and guarded remotely. It cut down the man power required and provides accurate information. All years together huddled information can be saved and can be accessed at any time. For this reason, the data stored in the repository helps in taking decision by management. So, it is improved to have a Web Based system. Admin and user can get the required information without delay. This system is crucial in the travelling booking business.</a:t>
            </a:r>
          </a:p>
        </p:txBody>
      </p:sp>
    </p:spTree>
    <p:extLst>
      <p:ext uri="{BB962C8B-B14F-4D97-AF65-F5344CB8AC3E}">
        <p14:creationId xmlns:p14="http://schemas.microsoft.com/office/powerpoint/2010/main" val="380684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4999-4FBC-4332-A530-47591F41CE57}"/>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3D60F71-AF1E-48AD-8177-3FC0F4E82E30}"/>
              </a:ext>
            </a:extLst>
          </p:cNvPr>
          <p:cNvSpPr>
            <a:spLocks noGrp="1"/>
          </p:cNvSpPr>
          <p:nvPr>
            <p:ph idx="1"/>
          </p:nvPr>
        </p:nvSpPr>
        <p:spPr/>
        <p:txBody>
          <a:bodyPr>
            <a:normAutofit/>
          </a:bodyPr>
          <a:lstStyle/>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Airline Reservation System is software which is helpful for ticketing manager as well as the customers. In the later system all the activities were done manually. It was very time consuming and costly. Our Airline Reservation System deals with the various activities related to the flights.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latin typeface="Arial" panose="020B0604020202020204" pitchFamily="34" charset="0"/>
                <a:ea typeface="Calibri" panose="020F0502020204030204" pitchFamily="34" charset="0"/>
                <a:cs typeface="Times New Roman" panose="02020603050405020304" pitchFamily="18" charset="0"/>
              </a:rPr>
              <a:t>T</a:t>
            </a:r>
            <a:r>
              <a:rPr lang="en-IN" sz="1800" dirty="0">
                <a:effectLst/>
                <a:latin typeface="Arial" panose="020B0604020202020204" pitchFamily="34" charset="0"/>
                <a:ea typeface="Calibri" panose="020F0502020204030204" pitchFamily="34" charset="0"/>
                <a:cs typeface="Times New Roman" panose="02020603050405020304" pitchFamily="18" charset="0"/>
              </a:rPr>
              <a:t>here are mainly 3 modules in this software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	1.Search flights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	2.Flight reservation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	3.Add/Delete flights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3232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5A95-B806-4A54-A9E7-B02E3A3F6D10}"/>
              </a:ext>
            </a:extLst>
          </p:cNvPr>
          <p:cNvSpPr>
            <a:spLocks noGrp="1"/>
          </p:cNvSpPr>
          <p:nvPr>
            <p:ph type="title"/>
          </p:nvPr>
        </p:nvSpPr>
        <p:spPr/>
        <p:txBody>
          <a:bodyPr/>
          <a:lstStyle/>
          <a:p>
            <a:r>
              <a:rPr lang="en-IN" dirty="0"/>
              <a:t>Future Enhancement</a:t>
            </a:r>
          </a:p>
        </p:txBody>
      </p:sp>
      <p:sp>
        <p:nvSpPr>
          <p:cNvPr id="3" name="Content Placeholder 2">
            <a:extLst>
              <a:ext uri="{FF2B5EF4-FFF2-40B4-BE49-F238E27FC236}">
                <a16:creationId xmlns:a16="http://schemas.microsoft.com/office/drawing/2014/main" id="{5FDC0DC7-5F7B-4507-BEA0-2536EF2B6196}"/>
              </a:ext>
            </a:extLst>
          </p:cNvPr>
          <p:cNvSpPr>
            <a:spLocks noGrp="1"/>
          </p:cNvSpPr>
          <p:nvPr>
            <p:ph idx="1"/>
          </p:nvPr>
        </p:nvSpPr>
        <p:spPr/>
        <p:txBody>
          <a:bodyPr/>
          <a:lstStyle/>
          <a:p>
            <a:pPr algn="just"/>
            <a:r>
              <a:rPr lang="en-IN" sz="1800" dirty="0">
                <a:effectLst/>
                <a:latin typeface="Arial" panose="020B0604020202020204" pitchFamily="34" charset="0"/>
                <a:ea typeface="Calibri" panose="020F0502020204030204" pitchFamily="34" charset="0"/>
              </a:rPr>
              <a:t>This project can be enhanced further by adding international flights, passenger list for the members to reduce the extra work of the admin. </a:t>
            </a:r>
          </a:p>
          <a:p>
            <a:pPr algn="just"/>
            <a:r>
              <a:rPr lang="en-IN" sz="1800" dirty="0">
                <a:effectLst/>
                <a:latin typeface="Arial" panose="020B0604020202020204" pitchFamily="34" charset="0"/>
                <a:ea typeface="Calibri" panose="020F0502020204030204" pitchFamily="34" charset="0"/>
              </a:rPr>
              <a:t>The software is flexible enough to be modified and implemented as per future requirements.</a:t>
            </a:r>
            <a:endParaRPr lang="en-IN" sz="1800" dirty="0">
              <a:latin typeface="Arial" panose="020B0604020202020204" pitchFamily="34" charset="0"/>
              <a:ea typeface="Calibri" panose="020F0502020204030204" pitchFamily="34" charset="0"/>
            </a:endParaRPr>
          </a:p>
          <a:p>
            <a:pPr algn="just"/>
            <a:r>
              <a:rPr lang="en-IN" sz="1800" dirty="0">
                <a:effectLst/>
                <a:latin typeface="Arial" panose="020B0604020202020204" pitchFamily="34" charset="0"/>
                <a:ea typeface="Calibri" panose="020F0502020204030204" pitchFamily="34" charset="0"/>
                <a:cs typeface="Times New Roman" panose="02020603050405020304" pitchFamily="18" charset="0"/>
              </a:rPr>
              <a:t>We have tried our best to present this free and user–friendly application for ticket booking.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3410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F513-AB10-4638-972A-FDADFF7D8C1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2D59DBC9-EC61-4494-8338-FFB214553402}"/>
              </a:ext>
            </a:extLst>
          </p:cNvPr>
          <p:cNvSpPr>
            <a:spLocks noGrp="1"/>
          </p:cNvSpPr>
          <p:nvPr>
            <p:ph idx="1"/>
          </p:nvPr>
        </p:nvSpPr>
        <p:spPr/>
        <p:txBody>
          <a:bodyPr/>
          <a:lstStyle/>
          <a:p>
            <a:pPr marL="457200">
              <a:lnSpc>
                <a:spcPct val="107000"/>
              </a:lnSpc>
            </a:pPr>
            <a:r>
              <a:rPr lang="en-IN" sz="1800" u="sng" dirty="0">
                <a:solidFill>
                  <a:srgbClr val="0563C1"/>
                </a:solidFill>
                <a:latin typeface="Arial" panose="020B06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http://www.ijcstjournal.org/volume-7/issue-1/IJCST-V7I1P4.pdf</a:t>
            </a:r>
            <a:r>
              <a:rPr lang="en-IN" sz="1800" u="sng" dirty="0">
                <a:solidFill>
                  <a:srgbClr val="0563C1"/>
                </a:solidFill>
                <a:latin typeface="Arial" panose="020B0604020202020204" pitchFamily="34" charset="0"/>
                <a:cs typeface="Times New Roman" panose="02020603050405020304" pitchFamily="18" charset="0"/>
              </a:rPr>
              <a:t> </a:t>
            </a:r>
          </a:p>
          <a:p>
            <a:pPr marL="457200">
              <a:lnSpc>
                <a:spcPct val="107000"/>
              </a:lnSpc>
            </a:pPr>
            <a:r>
              <a:rPr lang="en-IN" sz="1800" u="sng" dirty="0">
                <a:solidFill>
                  <a:srgbClr val="0563C1"/>
                </a:solidFill>
                <a:latin typeface="Arial" panose="020B06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https://bootstrapmade.com</a:t>
            </a:r>
            <a:endParaRPr lang="en-IN" sz="1800" u="sng" dirty="0">
              <a:solidFill>
                <a:srgbClr val="0563C1"/>
              </a:solidFill>
              <a:latin typeface="Arial" panose="020B0604020202020204" pitchFamily="34" charset="0"/>
              <a:cs typeface="Times New Roman" panose="02020603050405020304" pitchFamily="18" charset="0"/>
            </a:endParaRPr>
          </a:p>
          <a:p>
            <a:pPr marL="457200">
              <a:lnSpc>
                <a:spcPct val="107000"/>
              </a:lnSpc>
            </a:pPr>
            <a:r>
              <a:rPr lang="en-IN" sz="1800" u="sng" dirty="0">
                <a:solidFill>
                  <a:srgbClr val="0563C1"/>
                </a:solidFill>
                <a:latin typeface="Arial" panose="020B0604020202020204" pitchFamily="34" charset="0"/>
                <a:cs typeface="Times New Roman" panose="02020603050405020304" pitchFamily="18" charset="0"/>
              </a:rPr>
              <a:t> </a:t>
            </a:r>
            <a:r>
              <a:rPr lang="en-IN" sz="1800" u="sng" dirty="0">
                <a:solidFill>
                  <a:srgbClr val="0563C1"/>
                </a:solidFill>
                <a:latin typeface="Arial" panose="020B06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https://www.javatpoint.com/java-mail-api-tutorial</a:t>
            </a:r>
            <a:r>
              <a:rPr lang="en-IN" sz="1800" u="sng" dirty="0">
                <a:solidFill>
                  <a:srgbClr val="0563C1"/>
                </a:solidFill>
                <a:latin typeface="Arial" panose="020B0604020202020204" pitchFamily="34" charset="0"/>
                <a:cs typeface="Times New Roman" panose="02020603050405020304" pitchFamily="18" charset="0"/>
              </a:rPr>
              <a:t> </a:t>
            </a:r>
          </a:p>
          <a:p>
            <a:pPr marL="457200">
              <a:lnSpc>
                <a:spcPct val="107000"/>
              </a:lnSpc>
            </a:pPr>
            <a:r>
              <a:rPr lang="en-IN" sz="1800" u="sng" dirty="0">
                <a:solidFill>
                  <a:srgbClr val="0563C1"/>
                </a:solidFill>
                <a:latin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https://angular.io/docs</a:t>
            </a:r>
            <a:endParaRPr lang="en-IN" sz="1800" u="sng" dirty="0">
              <a:solidFill>
                <a:srgbClr val="0563C1"/>
              </a:solidFill>
              <a:latin typeface="Arial" panose="020B0604020202020204" pitchFamily="34" charset="0"/>
              <a:cs typeface="Times New Roman" panose="02020603050405020304" pitchFamily="18" charset="0"/>
            </a:endParaRPr>
          </a:p>
          <a:p>
            <a:pPr marL="457200">
              <a:lnSpc>
                <a:spcPct val="107000"/>
              </a:lnSpc>
            </a:pPr>
            <a:r>
              <a:rPr lang="en-IN" sz="1800" u="sng" dirty="0">
                <a:solidFill>
                  <a:srgbClr val="0563C1"/>
                </a:solidFill>
                <a:latin typeface="Arial" panose="020B06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https://javaee.github.io/javaee-spec/javadocs/</a:t>
            </a:r>
            <a:endParaRPr lang="en-IN" sz="1800" u="sng" dirty="0">
              <a:solidFill>
                <a:srgbClr val="0563C1"/>
              </a:solidFill>
              <a:latin typeface="Arial" panose="020B0604020202020204" pitchFamily="34" charset="0"/>
              <a:cs typeface="Times New Roman" panose="02020603050405020304" pitchFamily="18" charset="0"/>
            </a:endParaRPr>
          </a:p>
          <a:p>
            <a:pPr marL="457200">
              <a:lnSpc>
                <a:spcPct val="107000"/>
              </a:lnSpc>
              <a:spcAft>
                <a:spcPts val="800"/>
              </a:spcAft>
            </a:pPr>
            <a:r>
              <a:rPr lang="en-IN" sz="1800" u="sng" dirty="0">
                <a:solidFill>
                  <a:srgbClr val="0563C1"/>
                </a:solidFill>
                <a:latin typeface="Arial" panose="020B0604020202020204" pitchFamily="34" charset="0"/>
                <a:cs typeface="Times New Roman" panose="02020603050405020304" pitchFamily="18" charset="0"/>
              </a:rPr>
              <a:t>https://www.w3schools.com/</a:t>
            </a:r>
          </a:p>
          <a:p>
            <a:endParaRPr lang="en-IN" dirty="0"/>
          </a:p>
        </p:txBody>
      </p:sp>
    </p:spTree>
    <p:extLst>
      <p:ext uri="{BB962C8B-B14F-4D97-AF65-F5344CB8AC3E}">
        <p14:creationId xmlns:p14="http://schemas.microsoft.com/office/powerpoint/2010/main" val="100980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26FD-21F6-4021-9598-7E4FF0094156}"/>
              </a:ext>
            </a:extLst>
          </p:cNvPr>
          <p:cNvSpPr>
            <a:spLocks noGrp="1"/>
          </p:cNvSpPr>
          <p:nvPr>
            <p:ph type="title"/>
          </p:nvPr>
        </p:nvSpPr>
        <p:spPr>
          <a:xfrm>
            <a:off x="2476500" y="2861468"/>
            <a:ext cx="7334250" cy="1472407"/>
          </a:xfrm>
        </p:spPr>
        <p:txBody>
          <a:bodyPr>
            <a:prstTxWarp prst="textWave2">
              <a:avLst/>
            </a:prstTxWarp>
            <a:normAutofit/>
          </a:bodyPr>
          <a:lstStyle/>
          <a:p>
            <a:r>
              <a:rPr lang="en-IN" sz="6000" dirty="0">
                <a:solidFill>
                  <a:schemeClr val="accent5"/>
                </a:solidFill>
                <a:latin typeface="Algerian" panose="04020705040A02060702" pitchFamily="82" charset="0"/>
              </a:rPr>
              <a:t>THANK YOU</a:t>
            </a:r>
          </a:p>
        </p:txBody>
      </p:sp>
    </p:spTree>
    <p:extLst>
      <p:ext uri="{BB962C8B-B14F-4D97-AF65-F5344CB8AC3E}">
        <p14:creationId xmlns:p14="http://schemas.microsoft.com/office/powerpoint/2010/main" val="137969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C249-046A-4DCB-B302-5E0A1D7ED809}"/>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694443AA-4A6F-4384-B187-78AB2A8F3384}"/>
              </a:ext>
            </a:extLst>
          </p:cNvPr>
          <p:cNvSpPr>
            <a:spLocks noGrp="1"/>
          </p:cNvSpPr>
          <p:nvPr>
            <p:ph idx="1"/>
          </p:nvPr>
        </p:nvSpPr>
        <p:spPr>
          <a:xfrm>
            <a:off x="838199" y="1857375"/>
            <a:ext cx="10445319" cy="4319588"/>
          </a:xfrm>
        </p:spPr>
        <p:txBody>
          <a:bodyPr/>
          <a:lstStyle/>
          <a:p>
            <a:pPr marL="457200" indent="0" algn="just">
              <a:lnSpc>
                <a:spcPct val="107000"/>
              </a:lnSpc>
              <a:spcAft>
                <a:spcPts val="800"/>
              </a:spcAft>
              <a:buNone/>
            </a:pPr>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pPr marL="457200" indent="0" algn="just">
              <a:lnSpc>
                <a:spcPct val="107000"/>
              </a:lnSpc>
              <a:spcAft>
                <a:spcPts val="800"/>
              </a:spcAft>
              <a:buNone/>
            </a:pPr>
            <a:endParaRPr lang="en-IN" sz="1800" dirty="0">
              <a:latin typeface="Arial" panose="020B0604020202020204" pitchFamily="34" charset="0"/>
              <a:ea typeface="Calibri" panose="020F0502020204030204" pitchFamily="34" charset="0"/>
              <a:cs typeface="Times New Roman" panose="02020603050405020304" pitchFamily="18" charset="0"/>
            </a:endParaRPr>
          </a:p>
          <a:p>
            <a:pPr marL="457200" indent="0" algn="just">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main purpose of this study is to automate the manual procedures of reserving a flight ticket for   any journey made through Any Transport Company . This system is said to be an automatic system and customers can select their seats. Specifically, objectives of this project will consist of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Providing a web-based Airline ticket reservation function where a user can buy airline ticket through the online system without a need to queue up at the counter to purchase a  ticket.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450850" lvl="0" indent="-342900" algn="just">
              <a:spcBef>
                <a:spcPts val="500"/>
              </a:spcBef>
              <a:spcAft>
                <a:spcPts val="500"/>
              </a:spcAft>
              <a:buFont typeface="Symbol" panose="05050102010706020507" pitchFamily="18" charset="2"/>
              <a:buChar char=""/>
              <a:tabLst>
                <a:tab pos="540385" algn="l"/>
              </a:tabLst>
            </a:pPr>
            <a:r>
              <a:rPr lang="en-IN" sz="1800" dirty="0">
                <a:effectLst/>
                <a:latin typeface="Arial" panose="020B0604020202020204" pitchFamily="34" charset="0"/>
                <a:ea typeface="Times New Roman" panose="02020603050405020304" pitchFamily="18" charset="0"/>
              </a:rPr>
              <a:t>Enabling customers to check the availability and types of flights online. Customer can check the time departure for every plane through the system.</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1704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0CAD-D094-4763-9DF3-D2116A20BD8A}"/>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2D545BEA-58A3-4FDA-997E-C07DF879C77C}"/>
              </a:ext>
            </a:extLst>
          </p:cNvPr>
          <p:cNvSpPr>
            <a:spLocks noGrp="1"/>
          </p:cNvSpPr>
          <p:nvPr>
            <p:ph idx="1"/>
          </p:nvPr>
        </p:nvSpPr>
        <p:spPr>
          <a:xfrm>
            <a:off x="838200" y="1834503"/>
            <a:ext cx="10515600" cy="4351338"/>
          </a:xfrm>
        </p:spPr>
        <p:txBody>
          <a:bodyPr>
            <a:normAutofit lnSpcReduction="10000"/>
          </a:bodyPr>
          <a:lstStyle/>
          <a:p>
            <a:pPr>
              <a:lnSpc>
                <a:spcPct val="107000"/>
              </a:lnSpc>
              <a:spcAft>
                <a:spcPts val="800"/>
              </a:spcAft>
            </a:pPr>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Our software will perform and fulfil all the tasks that any customer would desire. Our software system mainly deals with customers Searching and booking flight in the airlines. The various features added to the project provide all the functions to make the task easy to perform.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System analysis can be categorized into five parts: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System planning and initial investigation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Information Gathering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Applying analysis tools for structured analysis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Feasibility study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Cost/ Benefit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538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32A7-AFB0-431E-92B3-F031B0A0A2ED}"/>
              </a:ext>
            </a:extLst>
          </p:cNvPr>
          <p:cNvSpPr>
            <a:spLocks noGrp="1"/>
          </p:cNvSpPr>
          <p:nvPr>
            <p:ph type="title"/>
          </p:nvPr>
        </p:nvSpPr>
        <p:spPr/>
        <p:txBody>
          <a:bodyPr>
            <a:normAutofit fontScale="90000"/>
          </a:bodyPr>
          <a:lstStyle/>
          <a:p>
            <a:r>
              <a:rPr lang="en-IN" dirty="0"/>
              <a:t>Technology used</a:t>
            </a:r>
            <a:br>
              <a:rPr lang="en-IN" dirty="0"/>
            </a:br>
            <a:endParaRPr lang="en-IN" dirty="0"/>
          </a:p>
        </p:txBody>
      </p:sp>
      <p:sp>
        <p:nvSpPr>
          <p:cNvPr id="3" name="Content Placeholder 2">
            <a:extLst>
              <a:ext uri="{FF2B5EF4-FFF2-40B4-BE49-F238E27FC236}">
                <a16:creationId xmlns:a16="http://schemas.microsoft.com/office/drawing/2014/main" id="{089BF4C3-1B9C-4338-99D7-F15BFDA34617}"/>
              </a:ext>
            </a:extLst>
          </p:cNvPr>
          <p:cNvSpPr>
            <a:spLocks noGrp="1"/>
          </p:cNvSpPr>
          <p:nvPr>
            <p:ph idx="1"/>
          </p:nvPr>
        </p:nvSpPr>
        <p:spPr/>
        <p:txBody>
          <a:bodyPr/>
          <a:lstStyle/>
          <a:p>
            <a:r>
              <a:rPr lang="en-IN" dirty="0"/>
              <a:t>Front-end : ReactJS</a:t>
            </a:r>
          </a:p>
          <a:p>
            <a:r>
              <a:rPr lang="en-IN" dirty="0"/>
              <a:t>Back-end : Java Spring Boot</a:t>
            </a:r>
          </a:p>
        </p:txBody>
      </p:sp>
    </p:spTree>
    <p:extLst>
      <p:ext uri="{BB962C8B-B14F-4D97-AF65-F5344CB8AC3E}">
        <p14:creationId xmlns:p14="http://schemas.microsoft.com/office/powerpoint/2010/main" val="381449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726-2A58-4D9D-92DA-5CADB9CEC343}"/>
              </a:ext>
            </a:extLst>
          </p:cNvPr>
          <p:cNvSpPr>
            <a:spLocks noGrp="1"/>
          </p:cNvSpPr>
          <p:nvPr>
            <p:ph type="title"/>
          </p:nvPr>
        </p:nvSpPr>
        <p:spPr>
          <a:xfrm>
            <a:off x="838200" y="-417249"/>
            <a:ext cx="10515600" cy="7590408"/>
          </a:xfrm>
        </p:spPr>
        <p:txBody>
          <a:bodyPr/>
          <a:lstStyle/>
          <a:p>
            <a:r>
              <a:rPr lang="en-IN" dirty="0"/>
              <a:t> </a:t>
            </a:r>
            <a:r>
              <a:rPr lang="en-IN" sz="6000" dirty="0"/>
              <a:t>UML Diagrams</a:t>
            </a:r>
          </a:p>
        </p:txBody>
      </p:sp>
    </p:spTree>
    <p:extLst>
      <p:ext uri="{BB962C8B-B14F-4D97-AF65-F5344CB8AC3E}">
        <p14:creationId xmlns:p14="http://schemas.microsoft.com/office/powerpoint/2010/main" val="417443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30DE-D923-4D51-9D1C-2E6E434C2E21}"/>
              </a:ext>
            </a:extLst>
          </p:cNvPr>
          <p:cNvSpPr>
            <a:spLocks noGrp="1"/>
          </p:cNvSpPr>
          <p:nvPr>
            <p:ph type="title"/>
          </p:nvPr>
        </p:nvSpPr>
        <p:spPr>
          <a:xfrm>
            <a:off x="1295401" y="777945"/>
            <a:ext cx="9601196" cy="2151686"/>
          </a:xfrm>
        </p:spPr>
        <p:txBody>
          <a:bodyPr/>
          <a:lstStyle/>
          <a:p>
            <a:r>
              <a:rPr lang="en-IN" dirty="0"/>
              <a:t>E-R Diagram</a:t>
            </a:r>
          </a:p>
        </p:txBody>
      </p:sp>
      <p:pic>
        <p:nvPicPr>
          <p:cNvPr id="4" name="Content Placeholder 3">
            <a:extLst>
              <a:ext uri="{FF2B5EF4-FFF2-40B4-BE49-F238E27FC236}">
                <a16:creationId xmlns:a16="http://schemas.microsoft.com/office/drawing/2014/main" id="{B6632193-086A-47C7-BD19-D3F379A2B1EE}"/>
              </a:ext>
            </a:extLst>
          </p:cNvPr>
          <p:cNvPicPr>
            <a:picLocks noGrp="1" noChangeAspect="1"/>
          </p:cNvPicPr>
          <p:nvPr>
            <p:ph idx="1"/>
          </p:nvPr>
        </p:nvPicPr>
        <p:blipFill>
          <a:blip r:embed="rId2"/>
          <a:stretch>
            <a:fillRect/>
          </a:stretch>
        </p:blipFill>
        <p:spPr>
          <a:xfrm>
            <a:off x="3882683" y="2557463"/>
            <a:ext cx="4426633" cy="3317875"/>
          </a:xfrm>
          <a:prstGeom prst="rect">
            <a:avLst/>
          </a:prstGeom>
        </p:spPr>
      </p:pic>
    </p:spTree>
    <p:extLst>
      <p:ext uri="{BB962C8B-B14F-4D97-AF65-F5344CB8AC3E}">
        <p14:creationId xmlns:p14="http://schemas.microsoft.com/office/powerpoint/2010/main" val="201114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B1A2-C79E-4E41-BB66-CC72E3DD114D}"/>
              </a:ext>
            </a:extLst>
          </p:cNvPr>
          <p:cNvSpPr>
            <a:spLocks noGrp="1"/>
          </p:cNvSpPr>
          <p:nvPr>
            <p:ph type="title"/>
          </p:nvPr>
        </p:nvSpPr>
        <p:spPr/>
        <p:txBody>
          <a:bodyPr/>
          <a:lstStyle/>
          <a:p>
            <a:r>
              <a:rPr lang="en-IN" dirty="0"/>
              <a:t>Admin Activity Diagram</a:t>
            </a:r>
          </a:p>
        </p:txBody>
      </p:sp>
      <p:pic>
        <p:nvPicPr>
          <p:cNvPr id="4" name="Content Placeholder 3">
            <a:extLst>
              <a:ext uri="{FF2B5EF4-FFF2-40B4-BE49-F238E27FC236}">
                <a16:creationId xmlns:a16="http://schemas.microsoft.com/office/drawing/2014/main" id="{3DC39548-9D1C-4DDD-894F-92C4256258A7}"/>
              </a:ext>
            </a:extLst>
          </p:cNvPr>
          <p:cNvPicPr>
            <a:picLocks noGrp="1" noChangeAspect="1"/>
          </p:cNvPicPr>
          <p:nvPr>
            <p:ph idx="1"/>
          </p:nvPr>
        </p:nvPicPr>
        <p:blipFill>
          <a:blip r:embed="rId2"/>
          <a:stretch>
            <a:fillRect/>
          </a:stretch>
        </p:blipFill>
        <p:spPr>
          <a:xfrm>
            <a:off x="4558184" y="2557463"/>
            <a:ext cx="3075631" cy="3317875"/>
          </a:xfrm>
          <a:prstGeom prst="rect">
            <a:avLst/>
          </a:prstGeom>
        </p:spPr>
      </p:pic>
    </p:spTree>
    <p:extLst>
      <p:ext uri="{BB962C8B-B14F-4D97-AF65-F5344CB8AC3E}">
        <p14:creationId xmlns:p14="http://schemas.microsoft.com/office/powerpoint/2010/main" val="250055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225</TotalTime>
  <Words>806</Words>
  <Application>Microsoft Office PowerPoint</Application>
  <PresentationFormat>Widescreen</PresentationFormat>
  <Paragraphs>104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Garamond</vt:lpstr>
      <vt:lpstr>Symbol</vt:lpstr>
      <vt:lpstr>Times New Roman</vt:lpstr>
      <vt:lpstr>Organic</vt:lpstr>
      <vt:lpstr>Airline Ticket Reservation System</vt:lpstr>
      <vt:lpstr>Points to be discussed</vt:lpstr>
      <vt:lpstr>Introduction</vt:lpstr>
      <vt:lpstr>Motivation</vt:lpstr>
      <vt:lpstr>Objective</vt:lpstr>
      <vt:lpstr>Technology used </vt:lpstr>
      <vt:lpstr> UML Diagrams</vt:lpstr>
      <vt:lpstr>E-R Diagram</vt:lpstr>
      <vt:lpstr>Admin Activity Diagram</vt:lpstr>
      <vt:lpstr>User Activity Diagram</vt:lpstr>
      <vt:lpstr>Data Flow Diagram</vt:lpstr>
      <vt:lpstr> Screen Shots</vt:lpstr>
      <vt:lpstr>Front Page</vt:lpstr>
      <vt:lpstr>Login                             Wrong Login</vt:lpstr>
      <vt:lpstr>Registration</vt:lpstr>
      <vt:lpstr>Admin Login</vt:lpstr>
      <vt:lpstr>All flight                          Available flight</vt:lpstr>
      <vt:lpstr>Add Flight</vt:lpstr>
      <vt:lpstr>Add Passenger</vt:lpstr>
      <vt:lpstr>Ticket</vt:lpstr>
      <vt:lpstr>Print Ticket</vt:lpstr>
      <vt:lpstr>Select Seat</vt:lpstr>
      <vt:lpstr>Feedback</vt:lpstr>
      <vt:lpstr>Booking History</vt:lpstr>
      <vt:lpstr>Specifications</vt:lpstr>
      <vt:lpstr>S/W and H/W Required</vt:lpstr>
      <vt:lpstr>Advantages</vt:lpstr>
      <vt:lpstr>Disadvantage</vt:lpstr>
      <vt:lpstr>Conclusion</vt:lpstr>
      <vt:lpstr>Future Enhancement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Atul Tayal</dc:creator>
  <cp:lastModifiedBy>Atul Tayal</cp:lastModifiedBy>
  <cp:revision>27</cp:revision>
  <dcterms:created xsi:type="dcterms:W3CDTF">2022-04-09T05:26:11Z</dcterms:created>
  <dcterms:modified xsi:type="dcterms:W3CDTF">2022-04-13T11:35:47Z</dcterms:modified>
</cp:coreProperties>
</file>